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sldIdLst>
    <p:sldId id="362" r:id="rId2"/>
    <p:sldId id="261" r:id="rId3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itchFamily="34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itchFamily="34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itchFamily="34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itchFamily="34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itchFamily="34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ahoma" pitchFamily="34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ahoma" pitchFamily="34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ahoma" pitchFamily="34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ahoma" pitchFamily="34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B9B9"/>
    <a:srgbClr val="4737BF"/>
    <a:srgbClr val="B93DAA"/>
    <a:srgbClr val="FF0000"/>
    <a:srgbClr val="CC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5" autoAdjust="0"/>
    <p:restoredTop sz="73981" autoAdjust="0"/>
  </p:normalViewPr>
  <p:slideViewPr>
    <p:cSldViewPr>
      <p:cViewPr varScale="1">
        <p:scale>
          <a:sx n="55" d="100"/>
          <a:sy n="55" d="100"/>
        </p:scale>
        <p:origin x="16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E28DE630-6C7A-46BD-BB57-517266E82BB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506962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8DE630-6C7A-46BD-BB57-517266E82BBC}" type="slidenum">
              <a:rPr lang="en-US" altLang="zh-TW" smtClean="0"/>
              <a:pPr>
                <a:defRPr/>
              </a:pPr>
              <a:t>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277086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9pPr>
          </a:lstStyle>
          <a:p>
            <a:pPr eaLnBrk="1" hangingPunct="1"/>
            <a:fld id="{3F09531A-4B52-479D-B637-732BAB936122}" type="slidenum">
              <a:rPr lang="en-US" altLang="zh-TW" smtClean="0">
                <a:latin typeface="Arial" charset="0"/>
              </a:rPr>
              <a:pPr eaLnBrk="1" hangingPunct="1"/>
              <a:t>2</a:t>
            </a:fld>
            <a:endParaRPr lang="en-US" altLang="zh-TW">
              <a:latin typeface="Arial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6580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615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A34FE38F-BBE2-405B-8FD2-5DC696B9245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82253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61D92-9245-492A-A5A0-DCE79E92E7D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3156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5B890-DE45-408E-9D9D-DDEFB357CA5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63378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標題，文字及多媒體項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媒體版面配置區 3"/>
          <p:cNvSpPr>
            <a:spLocks noGrp="1"/>
          </p:cNvSpPr>
          <p:nvPr>
            <p:ph type="media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endParaRPr lang="zh-TW" altLang="en-US" noProof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F02A23-171F-4E91-AC8A-B1F482D1950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42694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7A3693-6DB7-46A0-8202-FC5F87E3E0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1820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7EAA6D-590F-45D3-AA46-596F2529742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64071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58C95-7D46-4814-A918-4348B885B76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87251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1D01D-F766-439B-8BAA-9F7616AFCE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1378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0A380E-D176-42AB-B4D5-4B1C35F9E0B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8062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2C0F9-00D5-4A26-B9C4-7E04596F72E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05978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BA83D-6A9E-4238-9E88-A6AE4A4A9C4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46638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77CDA-93D7-4329-B6A8-05AE333EAB5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73210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25219-BD6F-4D43-B0B7-D1BD593A991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32645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zh-TW" altLang="zh-TW" sz="240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zh-TW" altLang="zh-TW" sz="240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zh-TW" altLang="zh-TW" sz="240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zh-TW" altLang="zh-TW" sz="240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zh-TW" altLang="zh-TW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zh-TW" altLang="zh-TW" sz="240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zh-TW" altLang="zh-TW" sz="240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新細明體" charset="-120"/>
              </a:defRPr>
            </a:lvl1pPr>
          </a:lstStyle>
          <a:p>
            <a:pPr>
              <a:defRPr/>
            </a:pPr>
            <a:fld id="{57A5AAE6-DA7A-48CF-87C0-759DDC40CBA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9pPr>
          </a:lstStyle>
          <a:p>
            <a:pPr eaLnBrk="1" hangingPunct="1"/>
            <a:fld id="{120AA595-AF29-4C35-952C-C1CE46738E9F}" type="slidenum">
              <a:rPr kumimoji="0" lang="en-US" altLang="zh-TW" smtClean="0">
                <a:solidFill>
                  <a:schemeClr val="bg2"/>
                </a:solidFill>
              </a:rPr>
              <a:pPr eaLnBrk="1" hangingPunct="1"/>
              <a:t>1</a:t>
            </a:fld>
            <a:endParaRPr kumimoji="0" lang="en-US" altLang="zh-TW">
              <a:solidFill>
                <a:schemeClr val="bg2"/>
              </a:solidFill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764704"/>
            <a:ext cx="7988375" cy="1944216"/>
          </a:xfrm>
        </p:spPr>
        <p:txBody>
          <a:bodyPr/>
          <a:lstStyle/>
          <a:p>
            <a:pPr eaLnBrk="1" hangingPunct="1">
              <a:defRPr/>
            </a:pPr>
            <a:br>
              <a:rPr lang="en-US" altLang="zh-TW" sz="50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en-US" altLang="zh-TW" sz="50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en-US" altLang="zh-TW" sz="50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en-US" altLang="zh-TW" sz="50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zh-TW" altLang="en-US" sz="5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民法專題研究</a:t>
            </a:r>
            <a:br>
              <a:rPr lang="en-US" altLang="zh-TW" sz="50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zh-TW" altLang="en-US" sz="5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－授課大綱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2209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zh-TW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授課教師－張有捷博士</a:t>
            </a:r>
          </a:p>
          <a:p>
            <a:pPr eaLnBrk="1" hangingPunct="1">
              <a:lnSpc>
                <a:spcPct val="80000"/>
              </a:lnSpc>
              <a:defRPr/>
            </a:pPr>
            <a:endParaRPr lang="zh-TW" alt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zh-TW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中國文化大學法律系專任副教授</a:t>
            </a:r>
          </a:p>
          <a:p>
            <a:pPr eaLnBrk="1" hangingPunct="1">
              <a:lnSpc>
                <a:spcPct val="80000"/>
              </a:lnSpc>
              <a:defRPr/>
            </a:pPr>
            <a:endParaRPr lang="zh-TW" alt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zh-TW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中華民國</a:t>
            </a:r>
            <a:r>
              <a:rPr lang="en-US" altLang="zh-TW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114</a:t>
            </a:r>
            <a:r>
              <a:rPr lang="zh-TW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年</a:t>
            </a:r>
            <a:r>
              <a:rPr lang="en-US" altLang="zh-TW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9</a:t>
            </a:r>
            <a:r>
              <a:rPr lang="zh-TW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月</a:t>
            </a:r>
            <a:r>
              <a:rPr lang="en-US" altLang="zh-TW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16</a:t>
            </a:r>
            <a:r>
              <a:rPr lang="zh-TW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4054454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9pPr>
          </a:lstStyle>
          <a:p>
            <a:pPr eaLnBrk="1" hangingPunct="1"/>
            <a:fld id="{B20B655B-B163-4540-891F-61F095D33FEC}" type="slidenum">
              <a:rPr kumimoji="0" lang="en-US" altLang="zh-TW" smtClean="0"/>
              <a:pPr eaLnBrk="1" hangingPunct="1"/>
              <a:t>2</a:t>
            </a:fld>
            <a:endParaRPr kumimoji="0" lang="en-US" altLang="zh-TW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br>
              <a:rPr lang="zh-TW" altLang="en-US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zh-TW" altLang="en-US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民法專題研究</a:t>
            </a:r>
            <a:br>
              <a:rPr lang="zh-TW" altLang="en-US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zh-TW" altLang="en-US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－大綱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9672" y="2017713"/>
            <a:ext cx="5544616" cy="4625974"/>
          </a:xfrm>
        </p:spPr>
        <p:txBody>
          <a:bodyPr/>
          <a:lstStyle/>
          <a:p>
            <a:pPr marL="812800" indent="-812800" eaLnBrk="1" hangingPunct="1">
              <a:buFont typeface="Wingdings" pitchFamily="2" charset="2"/>
              <a:buNone/>
              <a:defRPr/>
            </a:pPr>
            <a:r>
              <a:rPr lang="zh-TW" alt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一、思考方法論</a:t>
            </a:r>
            <a:endParaRPr lang="en-US" altLang="zh-TW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812800" indent="-812800" eaLnBrk="1" hangingPunct="1">
              <a:buNone/>
              <a:defRPr/>
            </a:pPr>
            <a:r>
              <a:rPr lang="zh-TW" alt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二、誠實信用原則</a:t>
            </a:r>
            <a:endParaRPr lang="en-US" altLang="zh-TW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812800" indent="-812800" eaLnBrk="1" hangingPunct="1">
              <a:buNone/>
              <a:defRPr/>
            </a:pPr>
            <a:r>
              <a:rPr lang="zh-TW" alt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三、近代民法三大基本原則及演變</a:t>
            </a:r>
            <a:endParaRPr lang="en-US" altLang="zh-TW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812800" indent="-812800" eaLnBrk="1" hangingPunct="1">
              <a:buNone/>
              <a:defRPr/>
            </a:pPr>
            <a:r>
              <a:rPr lang="zh-TW" alt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四、定型化契約</a:t>
            </a:r>
            <a:endParaRPr lang="en-US" altLang="zh-TW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812800" indent="-812800" eaLnBrk="1" hangingPunct="1">
              <a:buNone/>
              <a:defRPr/>
            </a:pPr>
            <a:r>
              <a:rPr lang="zh-TW" alt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五、買賣不破租賃</a:t>
            </a:r>
            <a:endParaRPr lang="en-US" altLang="zh-TW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812800" indent="-812800" eaLnBrk="1" hangingPunct="1">
              <a:buNone/>
              <a:defRPr/>
            </a:pPr>
            <a:r>
              <a:rPr lang="zh-TW" alt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六、過失責任主義</a:t>
            </a:r>
            <a:endParaRPr lang="en-US" altLang="zh-TW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812800" indent="-812800" eaLnBrk="1" hangingPunct="1">
              <a:buNone/>
              <a:defRPr/>
            </a:pPr>
            <a:r>
              <a:rPr lang="zh-TW" alt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七、請求權基礎檢查順序</a:t>
            </a:r>
            <a:endParaRPr lang="en-US" altLang="zh-TW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812800" indent="-812800" eaLnBrk="1" hangingPunct="1">
              <a:buNone/>
              <a:defRPr/>
            </a:pPr>
            <a:r>
              <a:rPr lang="zh-TW" alt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八、契約請求權</a:t>
            </a:r>
            <a:endParaRPr lang="en-US" altLang="zh-TW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812800" indent="-812800" eaLnBrk="1" hangingPunct="1">
              <a:buNone/>
              <a:defRPr/>
            </a:pPr>
            <a:r>
              <a:rPr lang="zh-TW" alt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九、類似契約關係請求權</a:t>
            </a:r>
            <a:endParaRPr lang="en-US" altLang="zh-TW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812800" indent="-812800" eaLnBrk="1" hangingPunct="1">
              <a:buNone/>
              <a:defRPr/>
            </a:pPr>
            <a:r>
              <a:rPr lang="zh-TW" alt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十、無因管理請求權</a:t>
            </a:r>
            <a:endParaRPr lang="en-US" altLang="zh-TW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812800" indent="-812800" eaLnBrk="1" hangingPunct="1">
              <a:buNone/>
              <a:defRPr/>
            </a:pPr>
            <a:r>
              <a:rPr lang="zh-TW" alt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十一、不當得利請求權</a:t>
            </a:r>
            <a:endParaRPr lang="en-US" altLang="zh-TW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812800" indent="-812800" eaLnBrk="1" hangingPunct="1">
              <a:buNone/>
              <a:defRPr/>
            </a:pPr>
            <a:r>
              <a:rPr lang="zh-TW" alt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十二、侵權行為請求權</a:t>
            </a:r>
          </a:p>
        </p:txBody>
      </p:sp>
      <p:pic>
        <p:nvPicPr>
          <p:cNvPr id="4101" name="Picture 4" descr="MCj0431645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860800"/>
            <a:ext cx="1944216" cy="229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新細明體"/>
        <a:cs typeface=""/>
      </a:majorFont>
      <a:minorFont>
        <a:latin typeface="Tahom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10396</TotalTime>
  <Words>116</Words>
  <Application>Microsoft Office PowerPoint</Application>
  <PresentationFormat>如螢幕大小 (4:3)</PresentationFormat>
  <Paragraphs>23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Arial</vt:lpstr>
      <vt:lpstr>Tahoma</vt:lpstr>
      <vt:lpstr>Times New Roman</vt:lpstr>
      <vt:lpstr>Wingdings</vt:lpstr>
      <vt:lpstr>Blends</vt:lpstr>
      <vt:lpstr>    民法專題研究 －授課大綱</vt:lpstr>
      <vt:lpstr> 民法專題研究 －大綱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張有捷</dc:creator>
  <cp:keywords>契約類型範例結構</cp:keywords>
  <cp:lastModifiedBy>張有㨗</cp:lastModifiedBy>
  <cp:revision>786</cp:revision>
  <dcterms:created xsi:type="dcterms:W3CDTF">2010-10-28T14:29:42Z</dcterms:created>
  <dcterms:modified xsi:type="dcterms:W3CDTF">2025-07-02T01:01:18Z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fc31359-ecb0-4331-ac49-239bee8da37f_Enabled">
    <vt:lpwstr>true</vt:lpwstr>
  </property>
  <property fmtid="{D5CDD505-2E9C-101B-9397-08002B2CF9AE}" pid="3" name="MSIP_Label_dfc31359-ecb0-4331-ac49-239bee8da37f_SetDate">
    <vt:lpwstr>2023-09-08T02:51:39Z</vt:lpwstr>
  </property>
  <property fmtid="{D5CDD505-2E9C-101B-9397-08002B2CF9AE}" pid="4" name="MSIP_Label_dfc31359-ecb0-4331-ac49-239bee8da37f_Method">
    <vt:lpwstr>Standard</vt:lpwstr>
  </property>
  <property fmtid="{D5CDD505-2E9C-101B-9397-08002B2CF9AE}" pid="5" name="MSIP_Label_dfc31359-ecb0-4331-ac49-239bee8da37f_Name">
    <vt:lpwstr>defa4170-0d19-0005-0004-bc88714345d2</vt:lpwstr>
  </property>
  <property fmtid="{D5CDD505-2E9C-101B-9397-08002B2CF9AE}" pid="6" name="MSIP_Label_dfc31359-ecb0-4331-ac49-239bee8da37f_SiteId">
    <vt:lpwstr>9e0dd6b1-99a5-4858-ba44-ed1f82d4cf6a</vt:lpwstr>
  </property>
  <property fmtid="{D5CDD505-2E9C-101B-9397-08002B2CF9AE}" pid="7" name="MSIP_Label_dfc31359-ecb0-4331-ac49-239bee8da37f_ActionId">
    <vt:lpwstr>d0b05c0e-e939-4a37-84dd-e001476035ed</vt:lpwstr>
  </property>
  <property fmtid="{D5CDD505-2E9C-101B-9397-08002B2CF9AE}" pid="8" name="MSIP_Label_dfc31359-ecb0-4331-ac49-239bee8da37f_ContentBits">
    <vt:lpwstr>0</vt:lpwstr>
  </property>
</Properties>
</file>